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3" r:id="rId2"/>
    <p:sldId id="267" r:id="rId3"/>
    <p:sldId id="268" r:id="rId4"/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32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9708" autoAdjust="0"/>
  </p:normalViewPr>
  <p:slideViewPr>
    <p:cSldViewPr snapToGrid="0">
      <p:cViewPr varScale="1">
        <p:scale>
          <a:sx n="103" d="100"/>
          <a:sy n="103" d="100"/>
        </p:scale>
        <p:origin x="8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5EAAC-A558-417C-921E-BB2C336739A9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A21E8-0ED7-48D2-8155-6021B406A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333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AA21E8-0ED7-48D2-8155-6021B406AD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305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AA21E8-0ED7-48D2-8155-6021B406AD1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71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AA21E8-0ED7-48D2-8155-6021B406AD1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028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AA21E8-0ED7-48D2-8155-6021B406AD1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45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C03C2-4375-4CB7-B24A-50DAF4904F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E2AF86-9B01-44AE-B974-77FA2D89AC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998D8-2AC4-4513-8097-E2D604862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26530-6638-4BA7-B787-BFEEAC10D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077DD-2F0B-43FB-8DBE-49F0A42DA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08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BCE8C-0B28-4FD0-980E-DC1363268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306B7E-8C21-43CC-8C47-BD16E34A8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23DC4-F7AF-419B-BFAE-8F69A7157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726BD-D799-4B45-9A16-6148D1DF7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48096D-8CDB-48FF-A343-5C49BCEA5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999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960E40-25B1-480B-9608-1724452C12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2BE6F0-D7CF-472B-9D73-E2AD95373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7A42F7-535F-480A-A8E6-EF06DF9AF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9984F-777D-4C46-8DEF-2EEB5D3D2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508BB-07C9-4899-9EEC-C9DFA4CFD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00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CD1EA-5F04-4D36-B382-C6F0FBDDD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05A3C-691C-475C-882F-4A9881B0C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2DC92-A4D6-4199-B251-778711B36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7C85F-D04C-4900-ABDB-456CAC4A6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39F14-C0DD-448A-AA8F-C02B63C1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13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6A097-307F-48C7-9F70-DEC1F7360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0F1B61-486D-4E7A-A81B-D46BCD1A0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E369F-C65D-4A7E-8743-3CF01DE10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73C06-DEFB-4C86-9F23-1DD93E573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F0E78-F6EC-4A67-B3E8-6659EE933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2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D1472-40DE-424D-BF61-71370CF0F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5884A-4FD0-4F6E-890E-4AF50DB40D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692368-57F6-496B-AB70-7A65D9D4A2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B83F4C-0ABF-49F8-B4D1-E4E44544E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16ADB5-BC02-4384-8321-D1B8C4EFB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2445CE-1B54-4AC6-B11C-A04BDA887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8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F3BA7-CBDD-4A12-9D13-552A220C2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CEC369-3BE8-4033-8AB4-F86BA3D82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49F4F3-CF98-4093-8432-DDB4B281EE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95D932-64AD-4CDB-8042-B79729821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1F06FB-2119-4DF2-9C2A-373A1924BA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516425-645C-45B9-AE56-D777F33A0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4D745D-AD3A-4AA6-9D41-54CE3C5FD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4F04D1-4F12-4AE1-9067-7EE6D8BDC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3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DA068-566E-4E73-9BC7-AE1A3F5AC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DAC2BB-5E4A-4D80-873D-FF4C0B853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87625E-26DD-4469-B9A9-F8973561A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EA5FF1-7967-45EF-836C-ED902C83B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18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C48922-C211-489D-834F-6D833CB09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00D540-BDEA-42FA-99A4-FABE1FF89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7716F3-6F26-429D-A82F-52A1306D3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21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DE117-A463-423E-ACE6-0693287FF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6B51C-9E84-4D49-B73E-AAF9AE9B9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F0F7DF-1B8D-4A21-8158-609AB2BF32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FE907-3236-42F0-82A8-410548671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04EF3F-A285-4818-A926-EFDCEB70B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941861-9F62-4047-8024-D9B5D157A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0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A8862-591B-4136-AAE3-E36E80778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54E37E-5AB0-4FA5-80A2-233310CB26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CAB189-45C1-4BDF-84F0-1FC899431A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746095-5119-425F-A108-BF27C1E21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6BFC16-1D9A-4FA8-82BB-602BA0E4D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7BC7B0-5778-48F9-9F34-9678B7209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51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4FD240-DE5A-4873-AC2E-FB307181B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9E8997-AB09-4F32-9B9F-C01341791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719761-7865-45C4-9BCA-B86C2AE2A2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1CA55-2BA1-4423-B44D-CFC714F15087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ADA0C-F934-4042-9B8B-136D46A3D8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B30C7-D8BD-41E1-9925-96C7BCCE58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45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DCB4BA-3389-4832-BCAA-BCB658A424F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E018256D-E62A-4C3F-9461-1F9A7D438C8A}"/>
              </a:ext>
            </a:extLst>
          </p:cNvPr>
          <p:cNvSpPr/>
          <p:nvPr/>
        </p:nvSpPr>
        <p:spPr>
          <a:xfrm>
            <a:off x="-17521" y="-8389"/>
            <a:ext cx="2181881" cy="6878972"/>
          </a:xfrm>
          <a:custGeom>
            <a:avLst/>
            <a:gdLst>
              <a:gd name="connsiteX0" fmla="*/ 743 w 2181881"/>
              <a:gd name="connsiteY0" fmla="*/ 0 h 6878972"/>
              <a:gd name="connsiteX1" fmla="*/ 2181881 w 2181881"/>
              <a:gd name="connsiteY1" fmla="*/ 8389 h 6878972"/>
              <a:gd name="connsiteX2" fmla="*/ 1032589 w 2181881"/>
              <a:gd name="connsiteY2" fmla="*/ 6878972 h 6878972"/>
              <a:gd name="connsiteX3" fmla="*/ 9132 w 2181881"/>
              <a:gd name="connsiteY3" fmla="*/ 6870584 h 6878972"/>
              <a:gd name="connsiteX4" fmla="*/ 743 w 2181881"/>
              <a:gd name="connsiteY4" fmla="*/ 0 h 687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881" h="6878972">
                <a:moveTo>
                  <a:pt x="743" y="0"/>
                </a:moveTo>
                <a:lnTo>
                  <a:pt x="2181881" y="8389"/>
                </a:lnTo>
                <a:lnTo>
                  <a:pt x="1032589" y="6878972"/>
                </a:lnTo>
                <a:lnTo>
                  <a:pt x="9132" y="6870584"/>
                </a:lnTo>
                <a:cubicBezTo>
                  <a:pt x="3539" y="4583186"/>
                  <a:pt x="-2053" y="2295787"/>
                  <a:pt x="743" y="0"/>
                </a:cubicBezTo>
                <a:close/>
              </a:path>
            </a:pathLst>
          </a:custGeom>
          <a:solidFill>
            <a:srgbClr val="493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B23A3D-EF48-4F23-9986-232885A84A24}"/>
              </a:ext>
            </a:extLst>
          </p:cNvPr>
          <p:cNvSpPr txBox="1"/>
          <p:nvPr/>
        </p:nvSpPr>
        <p:spPr>
          <a:xfrm>
            <a:off x="2181881" y="232363"/>
            <a:ext cx="23487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>
                <a:solidFill>
                  <a:srgbClr val="FFFF00"/>
                </a:solidFill>
                <a:latin typeface="Arial Black" panose="020B0A04020102020204" pitchFamily="34" charset="0"/>
              </a:rPr>
              <a:t>어떤 수학 </a:t>
            </a:r>
            <a:r>
              <a:rPr lang="en-US" altLang="ko-KR" sz="3200" b="1">
                <a:solidFill>
                  <a:srgbClr val="FFFF00"/>
                </a:solidFill>
                <a:latin typeface="Arial Black" panose="020B0A04020102020204" pitchFamily="34" charset="0"/>
              </a:rPr>
              <a:t>?</a:t>
            </a:r>
            <a:endParaRPr lang="en-US" sz="3200" b="1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7DDE717-5293-4732-9A2F-34BC7539F766}"/>
              </a:ext>
            </a:extLst>
          </p:cNvPr>
          <p:cNvSpPr/>
          <p:nvPr/>
        </p:nvSpPr>
        <p:spPr>
          <a:xfrm>
            <a:off x="3607735" y="720981"/>
            <a:ext cx="5760640" cy="590465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3636E84-FED5-45BF-88A1-3FB096ECC0EB}"/>
              </a:ext>
            </a:extLst>
          </p:cNvPr>
          <p:cNvSpPr/>
          <p:nvPr/>
        </p:nvSpPr>
        <p:spPr>
          <a:xfrm>
            <a:off x="5047895" y="2230098"/>
            <a:ext cx="2952328" cy="2880320"/>
          </a:xfrm>
          <a:prstGeom prst="ellipse">
            <a:avLst/>
          </a:prstGeom>
          <a:solidFill>
            <a:srgbClr val="008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380350D-C9CB-4675-B5BF-5B23DF9B5E5A}"/>
              </a:ext>
            </a:extLst>
          </p:cNvPr>
          <p:cNvSpPr/>
          <p:nvPr/>
        </p:nvSpPr>
        <p:spPr>
          <a:xfrm>
            <a:off x="5230011" y="3423392"/>
            <a:ext cx="1280160" cy="128016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Differential</a:t>
            </a:r>
          </a:p>
          <a:p>
            <a:pPr algn="ctr"/>
            <a:r>
              <a:rPr lang="en-US" sz="1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Equation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5B493ED-2B8A-4526-A72F-80CED2F9C70C}"/>
              </a:ext>
            </a:extLst>
          </p:cNvPr>
          <p:cNvSpPr/>
          <p:nvPr/>
        </p:nvSpPr>
        <p:spPr>
          <a:xfrm>
            <a:off x="5894067" y="2306298"/>
            <a:ext cx="1280160" cy="128016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Linear</a:t>
            </a:r>
          </a:p>
          <a:p>
            <a:pPr algn="ctr"/>
            <a:r>
              <a:rPr lang="en-US" sz="1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Algebra</a:t>
            </a:r>
          </a:p>
          <a:p>
            <a:pPr algn="ctr"/>
            <a:r>
              <a:rPr lang="en-US" sz="1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(Vector, Matrix)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803B3C3-4E9F-450D-AB46-8794E808D33C}"/>
              </a:ext>
            </a:extLst>
          </p:cNvPr>
          <p:cNvSpPr/>
          <p:nvPr/>
        </p:nvSpPr>
        <p:spPr>
          <a:xfrm>
            <a:off x="6534147" y="3423392"/>
            <a:ext cx="1280160" cy="128016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8D6C129C-51B8-47B1-A274-B9820F2D1B2D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65697734"/>
              </p:ext>
            </p:extLst>
          </p:nvPr>
        </p:nvGraphicFramePr>
        <p:xfrm>
          <a:off x="6670544" y="3689317"/>
          <a:ext cx="431675" cy="397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" name="Equation" r:id="rId4" imgW="469696" imgH="431613" progId="Equation.3">
                  <p:embed/>
                </p:oleObj>
              </mc:Choice>
              <mc:Fallback>
                <p:oleObj name="Equation" r:id="rId4" imgW="469696" imgH="431613" progId="Equation.3">
                  <p:embed/>
                  <p:pic>
                    <p:nvPicPr>
                      <p:cNvPr id="5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0544" y="3689317"/>
                        <a:ext cx="431675" cy="3970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CD58BE64-1DAE-4923-BC92-24B19D8690FA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072974439"/>
              </p:ext>
            </p:extLst>
          </p:nvPr>
        </p:nvGraphicFramePr>
        <p:xfrm>
          <a:off x="6986902" y="4431504"/>
          <a:ext cx="187325" cy="18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" name="Equation" r:id="rId6" imgW="203040" imgH="203040" progId="Equation.3">
                  <p:embed/>
                </p:oleObj>
              </mc:Choice>
              <mc:Fallback>
                <p:oleObj name="Equation" r:id="rId6" imgW="203040" imgH="203040" progId="Equation.3">
                  <p:embed/>
                  <p:pic>
                    <p:nvPicPr>
                      <p:cNvPr id="6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6902" y="4431504"/>
                        <a:ext cx="187325" cy="18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A05E96DB-947A-481F-BCA2-0B43F5BE7B8F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221015817"/>
              </p:ext>
            </p:extLst>
          </p:nvPr>
        </p:nvGraphicFramePr>
        <p:xfrm>
          <a:off x="6742179" y="4215480"/>
          <a:ext cx="280987" cy="22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" name="Equation" r:id="rId8" imgW="304560" imgH="241200" progId="Equation.3">
                  <p:embed/>
                </p:oleObj>
              </mc:Choice>
              <mc:Fallback>
                <p:oleObj name="Equation" r:id="rId8" imgW="304560" imgH="241200" progId="Equation.3">
                  <p:embed/>
                  <p:pic>
                    <p:nvPicPr>
                      <p:cNvPr id="7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2179" y="4215480"/>
                        <a:ext cx="280987" cy="220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B4CB68D6-72F1-48E2-96C8-78EF5900C715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982823979"/>
              </p:ext>
            </p:extLst>
          </p:nvPr>
        </p:nvGraphicFramePr>
        <p:xfrm>
          <a:off x="7009821" y="3610394"/>
          <a:ext cx="490538" cy="16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" name="Equation" r:id="rId10" imgW="533160" imgH="177480" progId="Equation.3">
                  <p:embed/>
                </p:oleObj>
              </mc:Choice>
              <mc:Fallback>
                <p:oleObj name="Equation" r:id="rId10" imgW="533160" imgH="177480" progId="Equation.3">
                  <p:embed/>
                  <p:pic>
                    <p:nvPicPr>
                      <p:cNvPr id="8" name="Objec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9821" y="3610394"/>
                        <a:ext cx="490538" cy="16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3280401D-1BC1-4823-924F-6B164ED91AFE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176192278"/>
              </p:ext>
            </p:extLst>
          </p:nvPr>
        </p:nvGraphicFramePr>
        <p:xfrm>
          <a:off x="7058786" y="3927448"/>
          <a:ext cx="735013" cy="16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" name="Equation" r:id="rId12" imgW="799920" imgH="177480" progId="Equation.3">
                  <p:embed/>
                </p:oleObj>
              </mc:Choice>
              <mc:Fallback>
                <p:oleObj name="Equation" r:id="rId12" imgW="799920" imgH="177480" progId="Equation.3">
                  <p:embed/>
                  <p:pic>
                    <p:nvPicPr>
                      <p:cNvPr id="9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8786" y="3927448"/>
                        <a:ext cx="735013" cy="16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013E8051-E2A4-4BEC-9CD1-31BC1D049C9D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347831224"/>
              </p:ext>
            </p:extLst>
          </p:nvPr>
        </p:nvGraphicFramePr>
        <p:xfrm>
          <a:off x="7174227" y="4143472"/>
          <a:ext cx="536575" cy="18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" name="Equation" r:id="rId14" imgW="583920" imgH="203040" progId="Equation.3">
                  <p:embed/>
                </p:oleObj>
              </mc:Choice>
              <mc:Fallback>
                <p:oleObj name="Equation" r:id="rId14" imgW="583920" imgH="203040" progId="Equation.3">
                  <p:embed/>
                  <p:pic>
                    <p:nvPicPr>
                      <p:cNvPr id="10" name="Object 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4227" y="4143472"/>
                        <a:ext cx="536575" cy="18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0428B667-DF0F-4E40-995A-B5F65BB9967D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33435233"/>
              </p:ext>
            </p:extLst>
          </p:nvPr>
        </p:nvGraphicFramePr>
        <p:xfrm>
          <a:off x="7165521" y="4325588"/>
          <a:ext cx="512762" cy="163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" name="Equation" r:id="rId16" imgW="558720" imgH="177480" progId="Equation.3">
                  <p:embed/>
                </p:oleObj>
              </mc:Choice>
              <mc:Fallback>
                <p:oleObj name="Equation" r:id="rId16" imgW="558720" imgH="177480" progId="Equation.3">
                  <p:embed/>
                  <p:pic>
                    <p:nvPicPr>
                      <p:cNvPr id="11" name="Object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5521" y="4325588"/>
                        <a:ext cx="512762" cy="163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Oval 23">
            <a:extLst>
              <a:ext uri="{FF2B5EF4-FFF2-40B4-BE49-F238E27FC236}">
                <a16:creationId xmlns:a16="http://schemas.microsoft.com/office/drawing/2014/main" id="{9857190E-B5A2-48C2-BAFC-0C82A8821E9D}"/>
              </a:ext>
            </a:extLst>
          </p:cNvPr>
          <p:cNvSpPr/>
          <p:nvPr/>
        </p:nvSpPr>
        <p:spPr>
          <a:xfrm>
            <a:off x="3969283" y="2234290"/>
            <a:ext cx="1188720" cy="118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Calculus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166A9BA-3C7C-4A17-BE39-528FF1EF773C}"/>
              </a:ext>
            </a:extLst>
          </p:cNvPr>
          <p:cNvSpPr/>
          <p:nvPr/>
        </p:nvSpPr>
        <p:spPr>
          <a:xfrm>
            <a:off x="7886290" y="2306298"/>
            <a:ext cx="1188720" cy="118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Statistics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03E39B0-BE9F-42D8-8EF7-96B5099C5B8E}"/>
              </a:ext>
            </a:extLst>
          </p:cNvPr>
          <p:cNvSpPr/>
          <p:nvPr/>
        </p:nvSpPr>
        <p:spPr>
          <a:xfrm>
            <a:off x="5906658" y="5178601"/>
            <a:ext cx="1188720" cy="118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Probability</a:t>
            </a:r>
          </a:p>
          <a:p>
            <a:pPr algn="ctr"/>
            <a:r>
              <a:rPr lang="en-US" sz="9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Stochastics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095D23D-C18D-4A81-B9E9-39893DA330B4}"/>
              </a:ext>
            </a:extLst>
          </p:cNvPr>
          <p:cNvSpPr/>
          <p:nvPr/>
        </p:nvSpPr>
        <p:spPr>
          <a:xfrm>
            <a:off x="5985507" y="1010154"/>
            <a:ext cx="1188720" cy="118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Graph</a:t>
            </a:r>
          </a:p>
          <a:p>
            <a:pPr algn="ctr"/>
            <a:r>
              <a:rPr lang="en-US" sz="9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Theory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D4B1E68-CFFC-4AF4-81AA-FB904FCE4AA7}"/>
              </a:ext>
            </a:extLst>
          </p:cNvPr>
          <p:cNvSpPr/>
          <p:nvPr/>
        </p:nvSpPr>
        <p:spPr>
          <a:xfrm>
            <a:off x="7776207" y="4109192"/>
            <a:ext cx="1188720" cy="118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Modulo</a:t>
            </a:r>
          </a:p>
          <a:p>
            <a:pPr algn="ctr"/>
            <a:r>
              <a:rPr lang="en-US" sz="9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Math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83C1082-2D00-40C0-8653-636D44BB979E}"/>
              </a:ext>
            </a:extLst>
          </p:cNvPr>
          <p:cNvSpPr/>
          <p:nvPr/>
        </p:nvSpPr>
        <p:spPr>
          <a:xfrm>
            <a:off x="4077883" y="4106498"/>
            <a:ext cx="1188720" cy="118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315183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DCB4BA-3389-4832-BCAA-BCB658A424F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E018256D-E62A-4C3F-9461-1F9A7D438C8A}"/>
              </a:ext>
            </a:extLst>
          </p:cNvPr>
          <p:cNvSpPr/>
          <p:nvPr/>
        </p:nvSpPr>
        <p:spPr>
          <a:xfrm>
            <a:off x="-17521" y="-8389"/>
            <a:ext cx="2181881" cy="6878972"/>
          </a:xfrm>
          <a:custGeom>
            <a:avLst/>
            <a:gdLst>
              <a:gd name="connsiteX0" fmla="*/ 743 w 2181881"/>
              <a:gd name="connsiteY0" fmla="*/ 0 h 6878972"/>
              <a:gd name="connsiteX1" fmla="*/ 2181881 w 2181881"/>
              <a:gd name="connsiteY1" fmla="*/ 8389 h 6878972"/>
              <a:gd name="connsiteX2" fmla="*/ 1032589 w 2181881"/>
              <a:gd name="connsiteY2" fmla="*/ 6878972 h 6878972"/>
              <a:gd name="connsiteX3" fmla="*/ 9132 w 2181881"/>
              <a:gd name="connsiteY3" fmla="*/ 6870584 h 6878972"/>
              <a:gd name="connsiteX4" fmla="*/ 743 w 2181881"/>
              <a:gd name="connsiteY4" fmla="*/ 0 h 687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881" h="6878972">
                <a:moveTo>
                  <a:pt x="743" y="0"/>
                </a:moveTo>
                <a:lnTo>
                  <a:pt x="2181881" y="8389"/>
                </a:lnTo>
                <a:lnTo>
                  <a:pt x="1032589" y="6878972"/>
                </a:lnTo>
                <a:lnTo>
                  <a:pt x="9132" y="6870584"/>
                </a:lnTo>
                <a:cubicBezTo>
                  <a:pt x="3539" y="4583186"/>
                  <a:pt x="-2053" y="2295787"/>
                  <a:pt x="743" y="0"/>
                </a:cubicBezTo>
                <a:close/>
              </a:path>
            </a:pathLst>
          </a:custGeom>
          <a:solidFill>
            <a:srgbClr val="493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8F605F-594D-4877-84F2-99535856B40D}"/>
              </a:ext>
            </a:extLst>
          </p:cNvPr>
          <p:cNvSpPr txBox="1"/>
          <p:nvPr/>
        </p:nvSpPr>
        <p:spPr>
          <a:xfrm>
            <a:off x="2181881" y="232363"/>
            <a:ext cx="27590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>
                <a:solidFill>
                  <a:srgbClr val="FFFF00"/>
                </a:solidFill>
                <a:latin typeface="Arial Black" panose="020B0A04020102020204" pitchFamily="34" charset="0"/>
              </a:rPr>
              <a:t>어떤 테크닉 </a:t>
            </a:r>
            <a:r>
              <a:rPr lang="en-US" altLang="ko-KR" sz="3200" b="1">
                <a:solidFill>
                  <a:srgbClr val="FFFF00"/>
                </a:solidFill>
                <a:latin typeface="Arial Black" panose="020B0A04020102020204" pitchFamily="34" charset="0"/>
              </a:rPr>
              <a:t>?</a:t>
            </a:r>
            <a:endParaRPr lang="en-US" sz="3200" b="1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BC6247-DB8B-4516-ADD4-50FE6A6E0AD4}"/>
              </a:ext>
            </a:extLst>
          </p:cNvPr>
          <p:cNvSpPr txBox="1"/>
          <p:nvPr/>
        </p:nvSpPr>
        <p:spPr>
          <a:xfrm>
            <a:off x="2746928" y="1340782"/>
            <a:ext cx="43749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ko-KR" altLang="en-US" sz="2800" b="1">
                <a:solidFill>
                  <a:srgbClr val="FFFF00"/>
                </a:solidFill>
                <a:latin typeface="Arial Black" panose="020B0A04020102020204" pitchFamily="34" charset="0"/>
              </a:rPr>
              <a:t>식 만들기 </a:t>
            </a:r>
            <a:r>
              <a:rPr lang="en-US" altLang="ko-KR" sz="2800" b="1">
                <a:solidFill>
                  <a:srgbClr val="FFFF00"/>
                </a:solidFill>
                <a:latin typeface="Arial Black" panose="020B0A04020102020204" pitchFamily="34" charset="0"/>
              </a:rPr>
              <a:t>(Modeling)</a:t>
            </a:r>
            <a:endParaRPr lang="en-US" sz="2800" b="1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803F43-FA6E-40A9-ABBD-C922378D8153}"/>
              </a:ext>
            </a:extLst>
          </p:cNvPr>
          <p:cNvSpPr txBox="1"/>
          <p:nvPr/>
        </p:nvSpPr>
        <p:spPr>
          <a:xfrm>
            <a:off x="2746928" y="2877507"/>
            <a:ext cx="74920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ko-KR" altLang="en-US" sz="2800" b="1">
                <a:solidFill>
                  <a:srgbClr val="FFFF00"/>
                </a:solidFill>
                <a:latin typeface="Arial Black" panose="020B0A04020102020204" pitchFamily="34" charset="0"/>
              </a:rPr>
              <a:t>식 이해하기 </a:t>
            </a:r>
            <a:r>
              <a:rPr lang="en-US" altLang="ko-KR" sz="2800" b="1">
                <a:solidFill>
                  <a:srgbClr val="FFFF00"/>
                </a:solidFill>
                <a:latin typeface="Arial Black" panose="020B0A04020102020204" pitchFamily="34" charset="0"/>
              </a:rPr>
              <a:t>(Understanding a Model)</a:t>
            </a:r>
            <a:endParaRPr lang="en-US" sz="2800" b="1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61F095-0405-433C-9BCA-130F9EBE9510}"/>
              </a:ext>
            </a:extLst>
          </p:cNvPr>
          <p:cNvSpPr txBox="1"/>
          <p:nvPr/>
        </p:nvSpPr>
        <p:spPr>
          <a:xfrm>
            <a:off x="2711763" y="4583311"/>
            <a:ext cx="6124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ko-KR" altLang="en-US" sz="2800" b="1">
                <a:solidFill>
                  <a:srgbClr val="FFFF00"/>
                </a:solidFill>
                <a:latin typeface="Arial Black" panose="020B0A04020102020204" pitchFamily="34" charset="0"/>
              </a:rPr>
              <a:t>식 풀기 </a:t>
            </a:r>
            <a:r>
              <a:rPr lang="en-US" altLang="ko-KR" sz="2800" b="1">
                <a:solidFill>
                  <a:srgbClr val="FFFF00"/>
                </a:solidFill>
                <a:latin typeface="Arial Black" panose="020B0A04020102020204" pitchFamily="34" charset="0"/>
              </a:rPr>
              <a:t>(Solving an Equation)</a:t>
            </a:r>
            <a:endParaRPr lang="en-US" sz="2800" b="1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954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DCB4BA-3389-4832-BCAA-BCB658A424F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E018256D-E62A-4C3F-9461-1F9A7D438C8A}"/>
              </a:ext>
            </a:extLst>
          </p:cNvPr>
          <p:cNvSpPr/>
          <p:nvPr/>
        </p:nvSpPr>
        <p:spPr>
          <a:xfrm>
            <a:off x="-17521" y="-8389"/>
            <a:ext cx="2181881" cy="6878972"/>
          </a:xfrm>
          <a:custGeom>
            <a:avLst/>
            <a:gdLst>
              <a:gd name="connsiteX0" fmla="*/ 743 w 2181881"/>
              <a:gd name="connsiteY0" fmla="*/ 0 h 6878972"/>
              <a:gd name="connsiteX1" fmla="*/ 2181881 w 2181881"/>
              <a:gd name="connsiteY1" fmla="*/ 8389 h 6878972"/>
              <a:gd name="connsiteX2" fmla="*/ 1032589 w 2181881"/>
              <a:gd name="connsiteY2" fmla="*/ 6878972 h 6878972"/>
              <a:gd name="connsiteX3" fmla="*/ 9132 w 2181881"/>
              <a:gd name="connsiteY3" fmla="*/ 6870584 h 6878972"/>
              <a:gd name="connsiteX4" fmla="*/ 743 w 2181881"/>
              <a:gd name="connsiteY4" fmla="*/ 0 h 687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881" h="6878972">
                <a:moveTo>
                  <a:pt x="743" y="0"/>
                </a:moveTo>
                <a:lnTo>
                  <a:pt x="2181881" y="8389"/>
                </a:lnTo>
                <a:lnTo>
                  <a:pt x="1032589" y="6878972"/>
                </a:lnTo>
                <a:lnTo>
                  <a:pt x="9132" y="6870584"/>
                </a:lnTo>
                <a:cubicBezTo>
                  <a:pt x="3539" y="4583186"/>
                  <a:pt x="-2053" y="2295787"/>
                  <a:pt x="743" y="0"/>
                </a:cubicBezTo>
                <a:close/>
              </a:path>
            </a:pathLst>
          </a:custGeom>
          <a:solidFill>
            <a:srgbClr val="493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8F605F-594D-4877-84F2-99535856B40D}"/>
              </a:ext>
            </a:extLst>
          </p:cNvPr>
          <p:cNvSpPr txBox="1"/>
          <p:nvPr/>
        </p:nvSpPr>
        <p:spPr>
          <a:xfrm>
            <a:off x="2181881" y="232363"/>
            <a:ext cx="85731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>
                <a:solidFill>
                  <a:srgbClr val="FFFF00"/>
                </a:solidFill>
                <a:latin typeface="Arial Black" panose="020B0A04020102020204" pitchFamily="34" charset="0"/>
              </a:rPr>
              <a:t>(</a:t>
            </a:r>
            <a:r>
              <a:rPr lang="ko-KR" altLang="en-US" sz="3200" b="1">
                <a:solidFill>
                  <a:srgbClr val="FFFF00"/>
                </a:solidFill>
                <a:latin typeface="Arial Black" panose="020B0A04020102020204" pitchFamily="34" charset="0"/>
              </a:rPr>
              <a:t>손으로 푸는</a:t>
            </a:r>
            <a:r>
              <a:rPr lang="en-US" altLang="ko-KR" sz="3200" b="1">
                <a:solidFill>
                  <a:srgbClr val="FFFF00"/>
                </a:solidFill>
                <a:latin typeface="Arial Black" panose="020B0A04020102020204" pitchFamily="34" charset="0"/>
              </a:rPr>
              <a:t>)</a:t>
            </a:r>
            <a:r>
              <a:rPr lang="ko-KR" altLang="en-US" sz="3200" b="1">
                <a:solidFill>
                  <a:srgbClr val="FFFF00"/>
                </a:solidFill>
                <a:latin typeface="Arial Black" panose="020B0A04020102020204" pitchFamily="34" charset="0"/>
              </a:rPr>
              <a:t>문제 풀이가 중요하지 않은 이유</a:t>
            </a:r>
            <a:endParaRPr lang="en-US" sz="3200" b="1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BC6247-DB8B-4516-ADD4-50FE6A6E0AD4}"/>
              </a:ext>
            </a:extLst>
          </p:cNvPr>
          <p:cNvSpPr txBox="1"/>
          <p:nvPr/>
        </p:nvSpPr>
        <p:spPr>
          <a:xfrm>
            <a:off x="2746928" y="1340782"/>
            <a:ext cx="83285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ko-KR" altLang="en-US" sz="2800" b="1">
                <a:solidFill>
                  <a:srgbClr val="FFFF00"/>
                </a:solidFill>
                <a:latin typeface="Arial Black" panose="020B0A04020102020204" pitchFamily="34" charset="0"/>
              </a:rPr>
              <a:t>현실적으로 의미 있으면서 손으로 풀 수 있는 식은 많지 않다</a:t>
            </a:r>
            <a:endParaRPr lang="en-US" sz="2800" b="1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803F43-FA6E-40A9-ABBD-C922378D8153}"/>
              </a:ext>
            </a:extLst>
          </p:cNvPr>
          <p:cNvSpPr txBox="1"/>
          <p:nvPr/>
        </p:nvSpPr>
        <p:spPr>
          <a:xfrm>
            <a:off x="2746928" y="2877507"/>
            <a:ext cx="84925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ko-KR" altLang="en-US" sz="2800" b="1">
                <a:solidFill>
                  <a:srgbClr val="FFFF00"/>
                </a:solidFill>
                <a:latin typeface="Arial Black" panose="020B0A04020102020204" pitchFamily="34" charset="0"/>
              </a:rPr>
              <a:t>거의 대부분의 경우 </a:t>
            </a:r>
            <a:r>
              <a:rPr lang="en-US" altLang="ko-KR" sz="2800" b="1">
                <a:solidFill>
                  <a:srgbClr val="FFFF00"/>
                </a:solidFill>
                <a:latin typeface="Arial Black" panose="020B0A04020102020204" pitchFamily="34" charset="0"/>
              </a:rPr>
              <a:t>(</a:t>
            </a:r>
            <a:r>
              <a:rPr lang="ko-KR" altLang="en-US" sz="2800" b="1">
                <a:solidFill>
                  <a:srgbClr val="FFFF00"/>
                </a:solidFill>
                <a:latin typeface="Arial Black" panose="020B0A04020102020204" pitchFamily="34" charset="0"/>
              </a:rPr>
              <a:t>특히 </a:t>
            </a:r>
            <a:r>
              <a:rPr lang="en-US" altLang="ko-KR" sz="2800" b="1">
                <a:solidFill>
                  <a:srgbClr val="FFFF00"/>
                </a:solidFill>
                <a:latin typeface="Arial Black" panose="020B0A04020102020204" pitchFamily="34" charset="0"/>
              </a:rPr>
              <a:t>Engineering), </a:t>
            </a:r>
            <a:r>
              <a:rPr lang="ko-KR" altLang="en-US" sz="2800" b="1">
                <a:solidFill>
                  <a:srgbClr val="FFFF00"/>
                </a:solidFill>
                <a:latin typeface="Arial Black" panose="020B0A04020102020204" pitchFamily="34" charset="0"/>
              </a:rPr>
              <a:t>손보다는 컴푸터가 더 잘 푼다</a:t>
            </a:r>
            <a:endParaRPr lang="en-US" sz="2800" b="1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61F095-0405-433C-9BCA-130F9EBE9510}"/>
              </a:ext>
            </a:extLst>
          </p:cNvPr>
          <p:cNvSpPr txBox="1"/>
          <p:nvPr/>
        </p:nvSpPr>
        <p:spPr>
          <a:xfrm>
            <a:off x="2711763" y="4583311"/>
            <a:ext cx="89595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altLang="ko-KR" sz="2800" b="1">
                <a:solidFill>
                  <a:srgbClr val="FFFF00"/>
                </a:solidFill>
                <a:latin typeface="Arial Black" panose="020B0A04020102020204" pitchFamily="34" charset="0"/>
              </a:rPr>
              <a:t>[</a:t>
            </a:r>
            <a:r>
              <a:rPr lang="ko-KR" altLang="en-US" sz="2800" b="1">
                <a:solidFill>
                  <a:srgbClr val="FFFF00"/>
                </a:solidFill>
                <a:latin typeface="Arial Black" panose="020B0A04020102020204" pitchFamily="34" charset="0"/>
              </a:rPr>
              <a:t>예외</a:t>
            </a:r>
            <a:r>
              <a:rPr lang="en-US" altLang="ko-KR" sz="2800" b="1">
                <a:solidFill>
                  <a:srgbClr val="FFFF00"/>
                </a:solidFill>
                <a:latin typeface="Arial Black" panose="020B0A04020102020204" pitchFamily="34" charset="0"/>
              </a:rPr>
              <a:t>] </a:t>
            </a:r>
            <a:r>
              <a:rPr lang="ko-KR" altLang="en-US" sz="2800" b="1">
                <a:solidFill>
                  <a:srgbClr val="FFFF00"/>
                </a:solidFill>
                <a:latin typeface="Arial Black" panose="020B0A04020102020204" pitchFamily="34" charset="0"/>
              </a:rPr>
              <a:t>문제</a:t>
            </a:r>
            <a:r>
              <a:rPr lang="en-US" altLang="ko-KR" sz="2800" b="1">
                <a:solidFill>
                  <a:srgbClr val="FFFF00"/>
                </a:solidFill>
                <a:latin typeface="Arial Black" panose="020B0A04020102020204" pitchFamily="34" charset="0"/>
              </a:rPr>
              <a:t>(</a:t>
            </a:r>
            <a:r>
              <a:rPr lang="ko-KR" altLang="en-US" sz="2800" b="1">
                <a:solidFill>
                  <a:srgbClr val="FFFF00"/>
                </a:solidFill>
                <a:latin typeface="Arial Black" panose="020B0A04020102020204" pitchFamily="34" charset="0"/>
              </a:rPr>
              <a:t>식</a:t>
            </a:r>
            <a:r>
              <a:rPr lang="en-US" altLang="ko-KR" sz="2800" b="1">
                <a:solidFill>
                  <a:srgbClr val="FFFF00"/>
                </a:solidFill>
                <a:latin typeface="Arial Black" panose="020B0A04020102020204" pitchFamily="34" charset="0"/>
              </a:rPr>
              <a:t>)</a:t>
            </a:r>
            <a:r>
              <a:rPr lang="ko-KR" altLang="en-US" sz="2800" b="1">
                <a:solidFill>
                  <a:srgbClr val="FFFF00"/>
                </a:solidFill>
                <a:latin typeface="Arial Black" panose="020B0A04020102020204" pitchFamily="34" charset="0"/>
              </a:rPr>
              <a:t>을 보다 더 잘 이해하기 위해서 손으로 풀어보는 것은 도움이 됨</a:t>
            </a:r>
            <a:endParaRPr lang="en-US" sz="2800" b="1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46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C57C3AA-2745-4609-A63F-D66D7785BCB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81F789A8-6EA0-441C-BA02-E53662F20DB9}"/>
              </a:ext>
            </a:extLst>
          </p:cNvPr>
          <p:cNvSpPr/>
          <p:nvPr/>
        </p:nvSpPr>
        <p:spPr>
          <a:xfrm>
            <a:off x="-17521" y="-8389"/>
            <a:ext cx="2181881" cy="6878972"/>
          </a:xfrm>
          <a:custGeom>
            <a:avLst/>
            <a:gdLst>
              <a:gd name="connsiteX0" fmla="*/ 743 w 2181881"/>
              <a:gd name="connsiteY0" fmla="*/ 0 h 6878972"/>
              <a:gd name="connsiteX1" fmla="*/ 2181881 w 2181881"/>
              <a:gd name="connsiteY1" fmla="*/ 8389 h 6878972"/>
              <a:gd name="connsiteX2" fmla="*/ 1032589 w 2181881"/>
              <a:gd name="connsiteY2" fmla="*/ 6878972 h 6878972"/>
              <a:gd name="connsiteX3" fmla="*/ 9132 w 2181881"/>
              <a:gd name="connsiteY3" fmla="*/ 6870584 h 6878972"/>
              <a:gd name="connsiteX4" fmla="*/ 743 w 2181881"/>
              <a:gd name="connsiteY4" fmla="*/ 0 h 687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881" h="6878972">
                <a:moveTo>
                  <a:pt x="743" y="0"/>
                </a:moveTo>
                <a:lnTo>
                  <a:pt x="2181881" y="8389"/>
                </a:lnTo>
                <a:lnTo>
                  <a:pt x="1032589" y="6878972"/>
                </a:lnTo>
                <a:lnTo>
                  <a:pt x="9132" y="6870584"/>
                </a:lnTo>
                <a:cubicBezTo>
                  <a:pt x="3539" y="4583186"/>
                  <a:pt x="-2053" y="2295787"/>
                  <a:pt x="743" y="0"/>
                </a:cubicBezTo>
                <a:close/>
              </a:path>
            </a:pathLst>
          </a:custGeom>
          <a:solidFill>
            <a:srgbClr val="493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1EE1D6-B549-48D8-BC46-7A1D737C27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1274" y="640044"/>
            <a:ext cx="3314286" cy="3714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DA91841-3229-4F5B-9FBC-6D209DC96A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1965" y="1651517"/>
            <a:ext cx="1952381" cy="36190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C5891C7-9190-4622-B641-1DC065A8F8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11488" y="5462548"/>
            <a:ext cx="1733333" cy="6285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5267015-558B-445A-82E8-84B17531221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73392" y="2638853"/>
            <a:ext cx="1571429" cy="39047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3A94B8F-2A31-420A-ABF9-C72B79D5687D}"/>
              </a:ext>
            </a:extLst>
          </p:cNvPr>
          <p:cNvSpPr/>
          <p:nvPr/>
        </p:nvSpPr>
        <p:spPr>
          <a:xfrm>
            <a:off x="2096691" y="3654760"/>
            <a:ext cx="1515618" cy="4012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ANSYS CFD</a:t>
            </a:r>
            <a:endParaRPr lang="en-US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1D53C72-D445-43EA-9870-D1498DD56E2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21833" y="4446641"/>
            <a:ext cx="1780952" cy="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F1CD2DB-43FE-4E25-850F-31E3214E051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46699" y="1790481"/>
            <a:ext cx="1780952" cy="333333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866B143-3D23-413A-A258-094FA12C75E9}"/>
              </a:ext>
            </a:extLst>
          </p:cNvPr>
          <p:cNvSpPr/>
          <p:nvPr/>
        </p:nvSpPr>
        <p:spPr>
          <a:xfrm>
            <a:off x="7344061" y="1777567"/>
            <a:ext cx="1034824" cy="4012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Matlab</a:t>
            </a:r>
            <a:endParaRPr lang="en-US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A3DE64C-81AE-4477-BA4D-B24204B3BB9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04739" y="2606716"/>
            <a:ext cx="2838095" cy="39047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7E7BF83-87D9-4216-98EF-DE25F9F1F21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582703" y="3505319"/>
            <a:ext cx="1485714" cy="37142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0B8FDF9-FBFF-4D4F-A8C3-5B74A3D32E1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946699" y="4323154"/>
            <a:ext cx="1580952" cy="39047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940922F-2553-486D-843E-E2893366E3AC}"/>
              </a:ext>
            </a:extLst>
          </p:cNvPr>
          <p:cNvSpPr/>
          <p:nvPr/>
        </p:nvSpPr>
        <p:spPr>
          <a:xfrm>
            <a:off x="5828443" y="5261939"/>
            <a:ext cx="1515618" cy="4012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IBM Q</a:t>
            </a:r>
            <a:endParaRPr lang="en-US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728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4782</TotalTime>
  <Words>101</Words>
  <Application>Microsoft Office PowerPoint</Application>
  <PresentationFormat>Widescreen</PresentationFormat>
  <Paragraphs>30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Meiryo UI</vt:lpstr>
      <vt:lpstr>Arial</vt:lpstr>
      <vt:lpstr>Arial Black</vt:lpstr>
      <vt:lpstr>Calibri</vt:lpstr>
      <vt:lpstr>Calibri Light</vt:lpstr>
      <vt:lpstr>Verdana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JAEKU RYU</dc:creator>
  <cp:lastModifiedBy>JAEKU RYU</cp:lastModifiedBy>
  <cp:revision>60</cp:revision>
  <dcterms:created xsi:type="dcterms:W3CDTF">2019-01-14T04:40:31Z</dcterms:created>
  <dcterms:modified xsi:type="dcterms:W3CDTF">2019-12-16T05:17:37Z</dcterms:modified>
</cp:coreProperties>
</file>